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66" r:id="rId3"/>
    <p:sldId id="265" r:id="rId4"/>
    <p:sldId id="271" r:id="rId5"/>
    <p:sldId id="258" r:id="rId6"/>
    <p:sldId id="267" r:id="rId7"/>
    <p:sldId id="269" r:id="rId8"/>
    <p:sldId id="259" r:id="rId9"/>
    <p:sldId id="260" r:id="rId10"/>
    <p:sldId id="257" r:id="rId11"/>
    <p:sldId id="261" r:id="rId12"/>
    <p:sldId id="262" r:id="rId13"/>
    <p:sldId id="263" r:id="rId14"/>
    <p:sldId id="270" r:id="rId15"/>
    <p:sldId id="268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7D0AA-67CB-486B-BA86-3E6C4B115A19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DB282-ED48-4582-ACC7-4991D6F77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1D24EF-1FCA-4984-BFA6-172929E84B7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9F226-3A81-4A61-87C3-66ED2DCA3C8E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5FDEB-0EB9-4B67-8E6A-8313F9AB57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5D1AE-9290-4F21-8005-1234FB224886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29537-1132-4AC8-BAF2-7E34FB7783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67DA0-A2F9-4D0D-80DC-484DD03FF551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D15A-0FF3-43C5-A6A0-0C2C7DF43F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9DD5-284E-46F9-8716-36F68E8FDA19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C6A13-0DE5-40DD-A8C3-C95ACAD40C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>
            <a:lvl1pPr>
              <a:buClrTx/>
              <a:buFont typeface="Wingdings 2" pitchFamily="18" charset="2"/>
              <a:buChar char=""/>
              <a:defRPr>
                <a:solidFill>
                  <a:schemeClr val="bg1"/>
                </a:solidFill>
              </a:defRPr>
            </a:lvl1pPr>
            <a:lvl2pPr>
              <a:buClrTx/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B8A13-A9ED-4C5B-B121-EAE35E6B7331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F7451-4BEE-42A4-BBB9-7E002C126E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37124-91DD-4223-9CC6-0B8512D5334E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7BA7E-333D-4B7E-A0FF-D3E390B10B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9BECD-0648-42BA-9C75-9076F39F849D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A87DB-EC10-46E1-8CCD-2A6EE5B21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98D26-163B-437B-9AB4-7A871D9BF5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52801-3F42-4AD0-A9D0-036709CE4528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7A72-2B77-4445-A639-2AF154C3FC17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2DDED-D93F-488E-AED7-B5981F256D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7D51A-3C83-46D0-A2EF-E587BF333F9F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9F3FD-3E50-4059-87AE-AE0215187A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9DBFE-F8BB-4D55-8E9C-40BE9186B2C4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07A69-14A6-4437-8B20-873CEC24D4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CD4DB-B91A-4520-9AD5-9C278E8E2881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CB93C-3E36-4144-8E19-E7713A9EE4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52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E39DD5-284E-46F9-8716-36F68E8FDA19}" type="datetimeFigureOut">
              <a:rPr lang="en-US" smtClean="0"/>
              <a:pPr>
                <a:defRPr/>
              </a:pPr>
              <a:t>12/9/2010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2C6A13-0DE5-40DD-A8C3-C95ACAD40C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chemeClr val="bg1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Tx/>
        <a:buSzPct val="85000"/>
        <a:buFont typeface="Wingdings 2" pitchFamily="18" charset="2"/>
        <a:buChar char=""/>
        <a:defRPr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300"/>
        </a:spcBef>
        <a:spcAft>
          <a:spcPct val="0"/>
        </a:spcAft>
        <a:buClrTx/>
        <a:buSzPct val="85000"/>
        <a:buFont typeface="Courier New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04888" indent="-228600" algn="l" rtl="0" eaLnBrk="1" fontAlgn="base" hangingPunct="1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279525" indent="-228600" algn="l" rtl="0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bg1"/>
          </a:solidFill>
          <a:latin typeface="+mn-lt"/>
          <a:ea typeface="+mn-ea"/>
          <a:cs typeface="+mn-cs"/>
        </a:defRPr>
      </a:lvl4pPr>
      <a:lvl5pPr marL="1554163" indent="-228600" algn="l" rtl="0" eaLnBrk="1" fontAlgn="base" hangingPunct="1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ot.ca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Polatajko, Townsend &amp; </a:t>
            </a:r>
            <a:r>
              <a:rPr lang="en-US" sz="1800" dirty="0" err="1" smtClean="0">
                <a:solidFill>
                  <a:schemeClr val="bg1"/>
                </a:solidFill>
              </a:rPr>
              <a:t>Craik</a:t>
            </a:r>
            <a:r>
              <a:rPr lang="en-US" sz="1800" dirty="0" smtClean="0">
                <a:solidFill>
                  <a:schemeClr val="bg1"/>
                </a:solidFill>
              </a:rPr>
              <a:t> 2007. </a:t>
            </a:r>
          </a:p>
        </p:txBody>
      </p:sp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2133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The Canadian Model of Occupational Performance and Engagement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755650" y="4508500"/>
          <a:ext cx="1071563" cy="1295400"/>
        </p:xfrm>
        <a:graphic>
          <a:graphicData uri="http://schemas.openxmlformats.org/presentationml/2006/ole">
            <p:oleObj spid="_x0000_s2050" name="Document" r:id="rId3" imgW="715304" imgH="1029124" progId="Word.Document.8">
              <p:embed/>
            </p:oleObj>
          </a:graphicData>
        </a:graphic>
      </p:graphicFrame>
      <p:pic>
        <p:nvPicPr>
          <p:cNvPr id="5" name="Picture 5" descr="OCCU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4511675"/>
            <a:ext cx="1293813" cy="1284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5" descr="88x3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71934" y="5715016"/>
            <a:ext cx="1117460" cy="39365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09800" y="4648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Occupational Therapy Division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Cape Town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Matumo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Ramafikeng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endParaRPr lang="en-ZA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Presents occupational opportunities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Environmental influences are classified as: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Physical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Cultural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Social 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Institutional</a:t>
            </a:r>
          </a:p>
          <a:p>
            <a:pPr marL="57150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Environment</a:t>
            </a:r>
          </a:p>
        </p:txBody>
      </p:sp>
      <p:sp>
        <p:nvSpPr>
          <p:cNvPr id="4" name="Donut 3"/>
          <p:cNvSpPr/>
          <p:nvPr/>
        </p:nvSpPr>
        <p:spPr>
          <a:xfrm>
            <a:off x="3810000" y="609600"/>
            <a:ext cx="838200" cy="838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Link between the person and the environment</a:t>
            </a:r>
          </a:p>
          <a:p>
            <a:pPr eaLnBrk="1" hangingPunct="1"/>
            <a:r>
              <a:rPr lang="en-US" smtClean="0"/>
              <a:t>Vehicle that enables acting on the environment</a:t>
            </a:r>
          </a:p>
          <a:p>
            <a:pPr eaLnBrk="1" hangingPunct="1"/>
            <a:r>
              <a:rPr lang="en-US" smtClean="0"/>
              <a:t>Made up of three occupational areas: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mtClean="0"/>
              <a:t>Self-care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mtClean="0"/>
              <a:t>Productivity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mtClean="0"/>
              <a:t>Leisure</a:t>
            </a: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Occupation 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3429000" y="609600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638800"/>
          </a:xfrm>
        </p:spPr>
        <p:txBody>
          <a:bodyPr/>
          <a:lstStyle/>
          <a:p>
            <a:pPr eaLnBrk="1" hangingPunct="1"/>
            <a:r>
              <a:rPr lang="en-US" sz="3100" smtClean="0"/>
              <a:t>Change in one component= change in another component </a:t>
            </a:r>
          </a:p>
          <a:p>
            <a:pPr eaLnBrk="1" hangingPunct="1"/>
            <a:r>
              <a:rPr lang="en-US" sz="3100" smtClean="0"/>
              <a:t>Limitations within the person= decreased performance</a:t>
            </a:r>
          </a:p>
          <a:p>
            <a:pPr eaLnBrk="1" hangingPunct="1"/>
            <a:r>
              <a:rPr lang="en-US" sz="3100" smtClean="0"/>
              <a:t>An unsupportive environment= decreased performance and engagement</a:t>
            </a:r>
          </a:p>
          <a:p>
            <a:pPr eaLnBrk="1" hangingPunct="1"/>
            <a:r>
              <a:rPr lang="en-US" sz="3100" smtClean="0"/>
              <a:t>Limited occupational opportunities= limited occupational engagement</a:t>
            </a:r>
          </a:p>
          <a:p>
            <a:pPr eaLnBrk="1" hangingPunct="1"/>
            <a:r>
              <a:rPr lang="en-US" sz="3100" smtClean="0"/>
              <a:t>Harmonious relationship between components= optimal performance and engagement</a:t>
            </a:r>
          </a:p>
          <a:p>
            <a:pPr eaLnBrk="1" hangingPunct="1"/>
            <a:endParaRPr lang="en-US" smtClean="0"/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Function- dysfunction continuum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eaLnBrk="1" hangingPunct="1"/>
            <a:r>
              <a:rPr lang="en-US" smtClean="0"/>
              <a:t>Allows for use with other frameworks.</a:t>
            </a:r>
          </a:p>
          <a:p>
            <a:pPr eaLnBrk="1" hangingPunct="1"/>
            <a:r>
              <a:rPr lang="en-US" smtClean="0"/>
              <a:t>Can be used across age groups.</a:t>
            </a:r>
          </a:p>
          <a:p>
            <a:pPr eaLnBrk="1" hangingPunct="1"/>
            <a:r>
              <a:rPr lang="en-US" smtClean="0"/>
              <a:t>Can be applied to various diagnoses.</a:t>
            </a:r>
          </a:p>
          <a:p>
            <a:pPr eaLnBrk="1" hangingPunct="1"/>
            <a:r>
              <a:rPr lang="en-US" smtClean="0"/>
              <a:t>Promotes client-centredness. </a:t>
            </a:r>
          </a:p>
          <a:p>
            <a:pPr eaLnBrk="1" hangingPunct="1"/>
            <a:r>
              <a:rPr lang="en-US" smtClean="0"/>
              <a:t>Can be used in multicultural settings.</a:t>
            </a:r>
          </a:p>
          <a:p>
            <a:pPr eaLnBrk="1" hangingPunct="1"/>
            <a:r>
              <a:rPr lang="en-US" smtClean="0"/>
              <a:t>Congruent with the International Classification of Functioning, Disability and Health (ICF).</a:t>
            </a:r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Implications for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mtClean="0"/>
              <a:t>Directs focus of practice on creating environments that are occupationally supportive</a:t>
            </a:r>
          </a:p>
          <a:p>
            <a:r>
              <a:rPr lang="en-US" smtClean="0"/>
              <a:t>Means through which health and well-being may be attained.</a:t>
            </a:r>
          </a:p>
          <a:p>
            <a:pPr>
              <a:buFont typeface="Arial" charset="0"/>
              <a:buNone/>
            </a:pPr>
            <a:endParaRPr lang="en-ZA" smtClean="0"/>
          </a:p>
          <a:p>
            <a:endParaRPr lang="en-ZA" smtClean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mtClean="0"/>
              <a:t>Implications for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Clarke, C. 2003. Clinical application of the Canadian Model of Occupational Performance in a forensic rehabilitation hostel. </a:t>
            </a:r>
            <a:r>
              <a:rPr lang="en-US" sz="2000" i="1" dirty="0" smtClean="0">
                <a:solidFill>
                  <a:schemeClr val="bg1"/>
                </a:solidFill>
              </a:rPr>
              <a:t>British Journal of Occupational Therapy.</a:t>
            </a:r>
            <a:r>
              <a:rPr lang="en-US" sz="2000" dirty="0" smtClean="0">
                <a:solidFill>
                  <a:schemeClr val="bg1"/>
                </a:solidFill>
              </a:rPr>
              <a:t> 66(4)171-174.</a:t>
            </a:r>
            <a:endParaRPr lang="en-ZA" sz="20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Grant, D.D. &amp; </a:t>
            </a:r>
            <a:r>
              <a:rPr lang="en-US" sz="2000" dirty="0" err="1" smtClean="0">
                <a:solidFill>
                  <a:schemeClr val="bg1"/>
                </a:solidFill>
              </a:rPr>
              <a:t>Lundon</a:t>
            </a:r>
            <a:r>
              <a:rPr lang="en-US" sz="2000" dirty="0" smtClean="0">
                <a:solidFill>
                  <a:schemeClr val="bg1"/>
                </a:solidFill>
              </a:rPr>
              <a:t>, K. 1998. The Canadian Model of Occupational Performance applied to females with osteoporosis. </a:t>
            </a:r>
            <a:r>
              <a:rPr lang="en-US" sz="2000" i="1" dirty="0" smtClean="0">
                <a:solidFill>
                  <a:schemeClr val="bg1"/>
                </a:solidFill>
              </a:rPr>
              <a:t>Canadian Journal of Occupational Therapy. </a:t>
            </a:r>
            <a:r>
              <a:rPr lang="en-US" sz="2000" dirty="0" smtClean="0">
                <a:solidFill>
                  <a:schemeClr val="bg1"/>
                </a:solidFill>
              </a:rPr>
              <a:t>66(4)3-12. </a:t>
            </a:r>
            <a:endParaRPr lang="en-ZA" sz="20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Polatajko, H.J., Townsend, E.A. &amp; </a:t>
            </a:r>
            <a:r>
              <a:rPr lang="en-US" sz="2000" dirty="0" err="1" smtClean="0">
                <a:solidFill>
                  <a:schemeClr val="bg1"/>
                </a:solidFill>
              </a:rPr>
              <a:t>Craik</a:t>
            </a:r>
            <a:r>
              <a:rPr lang="en-US" sz="2000" dirty="0" smtClean="0">
                <a:solidFill>
                  <a:schemeClr val="bg1"/>
                </a:solidFill>
              </a:rPr>
              <a:t>, J. 2007. Canadian Model of Occupational Performance and Engagement (CMOP-E). In </a:t>
            </a:r>
            <a:r>
              <a:rPr lang="en-US" sz="2000" i="1" dirty="0" smtClean="0">
                <a:solidFill>
                  <a:schemeClr val="bg1"/>
                </a:solidFill>
              </a:rPr>
              <a:t>Enabling Occupation II: Advancing an Occupational Therapy Vision of Health, Well-being, &amp; Justice through Occupation.</a:t>
            </a:r>
            <a:r>
              <a:rPr lang="en-US" sz="2000" dirty="0" smtClean="0">
                <a:solidFill>
                  <a:schemeClr val="bg1"/>
                </a:solidFill>
              </a:rPr>
              <a:t> E.A. Townsend &amp; H.J. Polatajko, Eds. Ottawa, ON: CAOT Publications ACE. 22-36.</a:t>
            </a:r>
            <a:endParaRPr lang="en-ZA" sz="20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World Health Organization. 2001. </a:t>
            </a:r>
            <a:r>
              <a:rPr lang="en-US" sz="2000" i="1" dirty="0" smtClean="0">
                <a:solidFill>
                  <a:schemeClr val="bg1"/>
                </a:solidFill>
              </a:rPr>
              <a:t>International Classification of Functioning, Disability and Health. </a:t>
            </a:r>
            <a:r>
              <a:rPr lang="en-US" sz="2000" dirty="0" smtClean="0">
                <a:solidFill>
                  <a:schemeClr val="bg1"/>
                </a:solidFill>
              </a:rPr>
              <a:t>Geneva: WHO.</a:t>
            </a:r>
            <a:endParaRPr lang="en-ZA" sz="2000" dirty="0" smtClean="0">
              <a:solidFill>
                <a:schemeClr val="bg1"/>
              </a:solidFill>
            </a:endParaRPr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/>
          </p:cNvSpPr>
          <p:nvPr>
            <p:ph type="subTitle" idx="1"/>
          </p:nvPr>
        </p:nvSpPr>
        <p:spPr>
          <a:xfrm>
            <a:off x="1357313" y="3786188"/>
            <a:ext cx="6400800" cy="271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ZA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ZA" sz="2400" dirty="0" smtClean="0">
                <a:solidFill>
                  <a:schemeClr val="bg1"/>
                </a:solidFill>
              </a:rPr>
              <a:t>This work is licensed under the Creative Commons Attribution-Non Commercial-Share Alike 2.5 South Africa License. To view a copy of this license, visit http://creativecommons.org/licenses/by-sa/2.5/za/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7" y="1571612"/>
            <a:ext cx="4143404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Developed from the Canadian Model of Occupational Performance (CMOP) </a:t>
            </a:r>
          </a:p>
          <a:p>
            <a:pPr eaLnBrk="1" hangingPunct="1"/>
            <a:r>
              <a:rPr lang="en-US" dirty="0" smtClean="0"/>
              <a:t>Captures the occupational perspective of human occupation</a:t>
            </a:r>
          </a:p>
          <a:p>
            <a:pPr eaLnBrk="1" hangingPunct="1"/>
            <a:r>
              <a:rPr lang="en-US" dirty="0" smtClean="0"/>
              <a:t>Positions profession beyond the medical model </a:t>
            </a:r>
          </a:p>
          <a:p>
            <a:pPr eaLnBrk="1" hangingPunct="1"/>
            <a:r>
              <a:rPr lang="en-US" dirty="0" smtClean="0"/>
              <a:t>Envisions health, well-being and justice as attainable through occupation</a:t>
            </a:r>
          </a:p>
          <a:p>
            <a:pPr eaLnBrk="1" hangingPunct="1"/>
            <a:r>
              <a:rPr lang="en-US" dirty="0" smtClean="0"/>
              <a:t>Introduces engagement as an important construct in understanding human occupation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GB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Background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Based on shared assumptions of the profession</a:t>
            </a:r>
          </a:p>
          <a:p>
            <a:pPr eaLnBrk="1" hangingPunct="1"/>
            <a:r>
              <a:rPr lang="en-GB" smtClean="0"/>
              <a:t>Client-centredness is key 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Assumptions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mtClean="0"/>
              <a:t>Humanistic theories- client centred principles</a:t>
            </a:r>
          </a:p>
          <a:p>
            <a:pPr>
              <a:buFont typeface="Arial" charset="0"/>
              <a:buNone/>
            </a:pPr>
            <a:endParaRPr lang="en-ZA" smtClean="0"/>
          </a:p>
          <a:p>
            <a:r>
              <a:rPr lang="en-ZA" smtClean="0"/>
              <a:t>Developmental theories- adaptation and development of occupational roles</a:t>
            </a:r>
          </a:p>
          <a:p>
            <a:pPr>
              <a:buFont typeface="Arial" charset="0"/>
              <a:buNone/>
            </a:pPr>
            <a:endParaRPr lang="en-ZA" smtClean="0"/>
          </a:p>
          <a:p>
            <a:r>
              <a:rPr lang="en-ZA" smtClean="0"/>
              <a:t>Environmental theories- the influence of environment on occupation and the person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mtClean="0"/>
              <a:t>Theories that inform CMOP-E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Occupational performance</a:t>
            </a:r>
          </a:p>
          <a:p>
            <a:pPr eaLnBrk="1" hangingPunct="1"/>
            <a:r>
              <a:rPr lang="en-US" dirty="0" smtClean="0"/>
              <a:t>Occupational Engagement 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Both are a result of a dynamic interaction between components of the model.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Presents a transverse view of model that situates occupation as the core focus of the profession. 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Focus of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Refers to all that people do to become occupied</a:t>
            </a:r>
          </a:p>
          <a:p>
            <a:pPr eaLnBrk="1" hangingPunct="1"/>
            <a:r>
              <a:rPr lang="en-US" smtClean="0"/>
              <a:t>Speaks to occupying self or others</a:t>
            </a:r>
          </a:p>
          <a:p>
            <a:pPr eaLnBrk="1" hangingPunct="1"/>
            <a:r>
              <a:rPr lang="en-US" smtClean="0"/>
              <a:t>Relates to having occupations and not only performing them</a:t>
            </a:r>
          </a:p>
          <a:p>
            <a:pPr eaLnBrk="1" hangingPunct="1"/>
            <a:r>
              <a:rPr lang="en-US" smtClean="0"/>
              <a:t>Presents a broader view of human occupation</a:t>
            </a:r>
          </a:p>
          <a:p>
            <a:pPr eaLnBrk="1" hangingPunct="1"/>
            <a:endParaRPr lang="en-GB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Engagement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990600"/>
            <a:ext cx="755247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Depiction of model</a:t>
            </a:r>
            <a:endParaRPr lang="en-ZA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5715000"/>
            <a:ext cx="9345828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Figure 1. </a:t>
            </a:r>
            <a:r>
              <a:rPr lang="en-US" sz="1100" dirty="0" smtClean="0">
                <a:solidFill>
                  <a:schemeClr val="bg1"/>
                </a:solidFill>
              </a:rPr>
              <a:t>The CMOP-E1: Specifying our domain of concern (Used with permission from </a:t>
            </a:r>
            <a:r>
              <a:rPr lang="en-US" sz="1100" dirty="0" smtClean="0">
                <a:solidFill>
                  <a:schemeClr val="bg1"/>
                </a:solidFill>
                <a:hlinkClick r:id="rId3"/>
              </a:rPr>
              <a:t>CAOT Publications ACE</a:t>
            </a:r>
            <a:r>
              <a:rPr lang="en-US" sz="1100" dirty="0" smtClean="0">
                <a:solidFill>
                  <a:schemeClr val="bg1"/>
                </a:solidFill>
              </a:rPr>
              <a:t>)</a:t>
            </a:r>
          </a:p>
          <a:p>
            <a:endParaRPr lang="en-US" sz="1100" dirty="0" smtClean="0">
              <a:solidFill>
                <a:schemeClr val="bg1"/>
              </a:solidFill>
            </a:endParaRPr>
          </a:p>
          <a:p>
            <a:r>
              <a:rPr lang="en-US" sz="1100" dirty="0" smtClean="0">
                <a:solidFill>
                  <a:schemeClr val="bg1"/>
                </a:solidFill>
              </a:rPr>
              <a:t>A.1 Referred to as CMOP in Enabling Occupation in previous editions (1997 and 2002) and CMOP-E as of the 2007 edition (Polatajko et al., 2007) </a:t>
            </a:r>
          </a:p>
          <a:p>
            <a:endParaRPr lang="en-US" sz="1100" dirty="0" smtClean="0">
              <a:solidFill>
                <a:schemeClr val="bg1"/>
              </a:solidFill>
            </a:endParaRPr>
          </a:p>
          <a:p>
            <a:r>
              <a:rPr lang="en-US" sz="1100" dirty="0" smtClean="0">
                <a:solidFill>
                  <a:schemeClr val="bg1"/>
                </a:solidFill>
              </a:rPr>
              <a:t>B. Trans-sectional view 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en-US" dirty="0" smtClean="0"/>
              <a:t>	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dirty="0" smtClean="0"/>
              <a:t>         Person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dirty="0" smtClean="0"/>
          </a:p>
          <a:p>
            <a:pPr marL="514350" indent="-514350" eaLnBrk="1" hangingPunct="1">
              <a:buFont typeface="Arial" charset="0"/>
              <a:buNone/>
            </a:pPr>
            <a:r>
              <a:rPr lang="en-US" dirty="0" smtClean="0"/>
              <a:t>	  Occupation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dirty="0" smtClean="0"/>
          </a:p>
          <a:p>
            <a:pPr marL="514350" indent="-514350" eaLnBrk="1" hangingPunct="1">
              <a:buFont typeface="Arial" charset="0"/>
              <a:buNone/>
            </a:pPr>
            <a:r>
              <a:rPr lang="en-US" dirty="0" smtClean="0"/>
              <a:t>	  Environment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dirty="0" smtClean="0"/>
          </a:p>
          <a:p>
            <a:pPr marL="514350" indent="-514350" eaLnBrk="1" hangingPunct="1">
              <a:buFont typeface="Arial" charset="0"/>
              <a:buNone/>
            </a:pPr>
            <a:r>
              <a:rPr lang="en-US" dirty="0" smtClean="0"/>
              <a:t>	</a:t>
            </a: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219200"/>
          </a:xfrm>
        </p:spPr>
        <p:txBody>
          <a:bodyPr/>
          <a:lstStyle/>
          <a:p>
            <a:pPr eaLnBrk="1" hangingPunct="1"/>
            <a:r>
              <a:rPr lang="en-US" dirty="0" smtClean="0"/>
              <a:t>Components of CMOP-E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533400" y="1905000"/>
            <a:ext cx="457200" cy="381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onut 4"/>
          <p:cNvSpPr/>
          <p:nvPr/>
        </p:nvSpPr>
        <p:spPr>
          <a:xfrm>
            <a:off x="457200" y="3886200"/>
            <a:ext cx="457200" cy="457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" y="2895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Made up of three performance components: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Cognitive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Affective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Physical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With spirituality as the core of the person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914400" lvl="1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Person 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2438400" y="457200"/>
            <a:ext cx="98425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351</TotalTime>
  <Words>497</Words>
  <Application>Microsoft Office PowerPoint</Application>
  <PresentationFormat>On-screen Show (4:3)</PresentationFormat>
  <Paragraphs>91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Theme2</vt:lpstr>
      <vt:lpstr>Document</vt:lpstr>
      <vt:lpstr>The Canadian Model of Occupational Performance and Engagement</vt:lpstr>
      <vt:lpstr>Background</vt:lpstr>
      <vt:lpstr>Assumptions</vt:lpstr>
      <vt:lpstr>Theories that inform CMOP-E</vt:lpstr>
      <vt:lpstr>Focus of model</vt:lpstr>
      <vt:lpstr>Engagement</vt:lpstr>
      <vt:lpstr>Depiction of model</vt:lpstr>
      <vt:lpstr>Components of CMOP-E</vt:lpstr>
      <vt:lpstr>Person </vt:lpstr>
      <vt:lpstr>Environment</vt:lpstr>
      <vt:lpstr>Occupation </vt:lpstr>
      <vt:lpstr>Function- dysfunction continuum</vt:lpstr>
      <vt:lpstr>Implications for practice</vt:lpstr>
      <vt:lpstr>Implications for practice</vt:lpstr>
      <vt:lpstr>References:</vt:lpstr>
      <vt:lpstr>Slide 16</vt:lpstr>
    </vt:vector>
  </TitlesOfParts>
  <Company>University of Cape Town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Canadian Model of Occupational Performance and Engagement</dc:title>
  <dc:creator>Administrator</dc:creator>
  <cp:lastModifiedBy>Valued Acer Customer</cp:lastModifiedBy>
  <cp:revision>83</cp:revision>
  <dcterms:created xsi:type="dcterms:W3CDTF">2010-10-21T18:54:36Z</dcterms:created>
  <dcterms:modified xsi:type="dcterms:W3CDTF">2010-12-09T11:45:10Z</dcterms:modified>
</cp:coreProperties>
</file>